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lein" charset="1" panose="02000503060000020004"/>
      <p:regular r:id="rId10"/>
    </p:embeddedFont>
    <p:embeddedFont>
      <p:font typeface="Klein Bold" charset="1" panose="02000503060000020004"/>
      <p:regular r:id="rId11"/>
    </p:embeddedFont>
    <p:embeddedFont>
      <p:font typeface="Klein Italics" charset="1" panose="02000503060000020004"/>
      <p:regular r:id="rId12"/>
    </p:embeddedFont>
    <p:embeddedFont>
      <p:font typeface="Klein Bold Italics" charset="1" panose="02000503060000020004"/>
      <p:regular r:id="rId13"/>
    </p:embeddedFont>
    <p:embeddedFont>
      <p:font typeface="Klein Thin" charset="1" panose="02000503060000020004"/>
      <p:regular r:id="rId14"/>
    </p:embeddedFont>
    <p:embeddedFont>
      <p:font typeface="Klein Thin Italics" charset="1" panose="02000503060000020004"/>
      <p:regular r:id="rId15"/>
    </p:embeddedFont>
    <p:embeddedFont>
      <p:font typeface="Klein Heavy" charset="1" panose="02000503060000020004"/>
      <p:regular r:id="rId16"/>
    </p:embeddedFont>
    <p:embeddedFont>
      <p:font typeface="Klein Heavy Italics" charset="1" panose="020005030600000200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85336" y="-459315"/>
            <a:ext cx="12232178" cy="14872844"/>
          </a:xfrm>
          <a:custGeom>
            <a:avLst/>
            <a:gdLst/>
            <a:ahLst/>
            <a:cxnLst/>
            <a:rect r="r" b="b" t="t" l="l"/>
            <a:pathLst>
              <a:path h="14872844" w="12232178">
                <a:moveTo>
                  <a:pt x="0" y="14872845"/>
                </a:moveTo>
                <a:lnTo>
                  <a:pt x="12232178" y="14872845"/>
                </a:lnTo>
                <a:lnTo>
                  <a:pt x="12232178" y="0"/>
                </a:lnTo>
                <a:lnTo>
                  <a:pt x="0" y="0"/>
                </a:lnTo>
                <a:lnTo>
                  <a:pt x="0" y="148728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173" r="0" b="-436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7628" y="1306315"/>
            <a:ext cx="11113567" cy="10197587"/>
          </a:xfrm>
          <a:custGeom>
            <a:avLst/>
            <a:gdLst/>
            <a:ahLst/>
            <a:cxnLst/>
            <a:rect r="r" b="b" t="t" l="l"/>
            <a:pathLst>
              <a:path h="10197587" w="11113567">
                <a:moveTo>
                  <a:pt x="0" y="0"/>
                </a:moveTo>
                <a:lnTo>
                  <a:pt x="11113567" y="0"/>
                </a:lnTo>
                <a:lnTo>
                  <a:pt x="11113567" y="10197587"/>
                </a:lnTo>
                <a:lnTo>
                  <a:pt x="0" y="10197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98" t="-1017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70903" y="1144390"/>
            <a:ext cx="9126813" cy="8113910"/>
            <a:chOff x="0" y="0"/>
            <a:chExt cx="2473308" cy="2198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3308" cy="2198818"/>
            </a:xfrm>
            <a:custGeom>
              <a:avLst/>
              <a:gdLst/>
              <a:ahLst/>
              <a:cxnLst/>
              <a:rect r="r" b="b" t="t" l="l"/>
              <a:pathLst>
                <a:path h="2198818" w="2473308">
                  <a:moveTo>
                    <a:pt x="0" y="0"/>
                  </a:moveTo>
                  <a:lnTo>
                    <a:pt x="2473308" y="0"/>
                  </a:lnTo>
                  <a:lnTo>
                    <a:pt x="2473308" y="2198818"/>
                  </a:lnTo>
                  <a:lnTo>
                    <a:pt x="0" y="219881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473308" cy="2208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65018" y="1028700"/>
            <a:ext cx="13008059" cy="8113910"/>
            <a:chOff x="0" y="0"/>
            <a:chExt cx="3525101" cy="2198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25101" cy="2198818"/>
            </a:xfrm>
            <a:custGeom>
              <a:avLst/>
              <a:gdLst/>
              <a:ahLst/>
              <a:cxnLst/>
              <a:rect r="r" b="b" t="t" l="l"/>
              <a:pathLst>
                <a:path h="2198818" w="3525101">
                  <a:moveTo>
                    <a:pt x="0" y="0"/>
                  </a:moveTo>
                  <a:lnTo>
                    <a:pt x="3525101" y="0"/>
                  </a:lnTo>
                  <a:lnTo>
                    <a:pt x="3525101" y="2198818"/>
                  </a:lnTo>
                  <a:lnTo>
                    <a:pt x="0" y="2198818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525101" cy="2208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304763" y="2941948"/>
            <a:ext cx="12528571" cy="384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44"/>
              </a:lnSpc>
            </a:pPr>
            <a:r>
              <a:rPr lang="en-US" sz="10045">
                <a:solidFill>
                  <a:srgbClr val="FFFFFF"/>
                </a:solidFill>
                <a:latin typeface="Klein Heavy"/>
              </a:rPr>
              <a:t>Proyecto final de Aprendizaje supervisado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04088" y="1363465"/>
            <a:ext cx="356176" cy="354881"/>
          </a:xfrm>
          <a:custGeom>
            <a:avLst/>
            <a:gdLst/>
            <a:ahLst/>
            <a:cxnLst/>
            <a:rect r="r" b="b" t="t" l="l"/>
            <a:pathLst>
              <a:path h="354881" w="356176">
                <a:moveTo>
                  <a:pt x="0" y="0"/>
                </a:moveTo>
                <a:lnTo>
                  <a:pt x="356176" y="0"/>
                </a:lnTo>
                <a:lnTo>
                  <a:pt x="356176" y="354881"/>
                </a:lnTo>
                <a:lnTo>
                  <a:pt x="0" y="354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93213" y="7148213"/>
            <a:ext cx="818896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0FFC9"/>
                </a:solidFill>
                <a:latin typeface="Klein"/>
              </a:rPr>
              <a:t>Jennyfer Giseth Chala Gonzalez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0FFC9"/>
                </a:solidFill>
                <a:latin typeface="Klein"/>
              </a:rPr>
              <a:t>Maicol Sneyder Vargas Figueroa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117" y="1185236"/>
            <a:ext cx="884384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Klein Heavy"/>
              </a:rPr>
              <a:t>Introducción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399964" y="2466349"/>
            <a:ext cx="10106006" cy="9037553"/>
          </a:xfrm>
          <a:custGeom>
            <a:avLst/>
            <a:gdLst/>
            <a:ahLst/>
            <a:cxnLst/>
            <a:rect r="r" b="b" t="t" l="l"/>
            <a:pathLst>
              <a:path h="9037553" w="10106006">
                <a:moveTo>
                  <a:pt x="0" y="0"/>
                </a:moveTo>
                <a:lnTo>
                  <a:pt x="10106006" y="0"/>
                </a:lnTo>
                <a:lnTo>
                  <a:pt x="10106006" y="9037553"/>
                </a:lnTo>
                <a:lnTo>
                  <a:pt x="0" y="903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177" t="-24321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66958" y="1490397"/>
            <a:ext cx="6710841" cy="7767903"/>
            <a:chOff x="0" y="0"/>
            <a:chExt cx="1764425" cy="2042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4425" cy="2042350"/>
            </a:xfrm>
            <a:custGeom>
              <a:avLst/>
              <a:gdLst/>
              <a:ahLst/>
              <a:cxnLst/>
              <a:rect r="r" b="b" t="t" l="l"/>
              <a:pathLst>
                <a:path h="2042350" w="1764425">
                  <a:moveTo>
                    <a:pt x="0" y="0"/>
                  </a:moveTo>
                  <a:lnTo>
                    <a:pt x="1764425" y="0"/>
                  </a:lnTo>
                  <a:lnTo>
                    <a:pt x="1764425" y="2042350"/>
                  </a:lnTo>
                  <a:lnTo>
                    <a:pt x="0" y="20423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764425" cy="2051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66905" y="5374348"/>
            <a:ext cx="6510947" cy="3768262"/>
            <a:chOff x="0" y="0"/>
            <a:chExt cx="8681263" cy="502434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9313" t="0" r="9313" b="0"/>
            <a:stretch>
              <a:fillRect/>
            </a:stretch>
          </p:blipFill>
          <p:spPr>
            <a:xfrm flipH="false" flipV="false">
              <a:off x="0" y="0"/>
              <a:ext cx="8681263" cy="502434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666905" y="1490397"/>
            <a:ext cx="6510947" cy="3768262"/>
            <a:chOff x="0" y="0"/>
            <a:chExt cx="8681263" cy="502434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4651" t="0" r="4651" b="0"/>
            <a:stretch>
              <a:fillRect/>
            </a:stretch>
          </p:blipFill>
          <p:spPr>
            <a:xfrm flipH="false" flipV="false">
              <a:off x="0" y="0"/>
              <a:ext cx="8681263" cy="5024349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 rot="0">
            <a:off x="25951" y="9686668"/>
            <a:ext cx="18262049" cy="0"/>
          </a:xfrm>
          <a:prstGeom prst="line">
            <a:avLst/>
          </a:prstGeom>
          <a:ln cap="flat" w="38100">
            <a:solidFill>
              <a:srgbClr val="40FF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663710" y="1643684"/>
            <a:ext cx="309440" cy="308315"/>
          </a:xfrm>
          <a:custGeom>
            <a:avLst/>
            <a:gdLst/>
            <a:ahLst/>
            <a:cxnLst/>
            <a:rect r="r" b="b" t="t" l="l"/>
            <a:pathLst>
              <a:path h="308315" w="309440">
                <a:moveTo>
                  <a:pt x="0" y="0"/>
                </a:moveTo>
                <a:lnTo>
                  <a:pt x="309440" y="0"/>
                </a:lnTo>
                <a:lnTo>
                  <a:pt x="309440" y="308315"/>
                </a:lnTo>
                <a:lnTo>
                  <a:pt x="0" y="308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63710" y="5530832"/>
            <a:ext cx="309440" cy="308315"/>
          </a:xfrm>
          <a:custGeom>
            <a:avLst/>
            <a:gdLst/>
            <a:ahLst/>
            <a:cxnLst/>
            <a:rect r="r" b="b" t="t" l="l"/>
            <a:pathLst>
              <a:path h="308315" w="309440">
                <a:moveTo>
                  <a:pt x="0" y="0"/>
                </a:moveTo>
                <a:lnTo>
                  <a:pt x="309440" y="0"/>
                </a:lnTo>
                <a:lnTo>
                  <a:pt x="309440" y="308315"/>
                </a:lnTo>
                <a:lnTo>
                  <a:pt x="0" y="308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6930633">
            <a:off x="-5349217" y="-309915"/>
            <a:ext cx="8950336" cy="4934066"/>
          </a:xfrm>
          <a:custGeom>
            <a:avLst/>
            <a:gdLst/>
            <a:ahLst/>
            <a:cxnLst/>
            <a:rect r="r" b="b" t="t" l="l"/>
            <a:pathLst>
              <a:path h="4934066" w="8950336">
                <a:moveTo>
                  <a:pt x="0" y="4934066"/>
                </a:moveTo>
                <a:lnTo>
                  <a:pt x="8950335" y="4934066"/>
                </a:lnTo>
                <a:lnTo>
                  <a:pt x="8950335" y="0"/>
                </a:lnTo>
                <a:lnTo>
                  <a:pt x="0" y="0"/>
                </a:lnTo>
                <a:lnTo>
                  <a:pt x="0" y="493406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31" t="-6839" r="-27021" b="-34197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99097" y="4043380"/>
            <a:ext cx="7444903" cy="496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En ciencia de datos, el aprendizaje supervisado destaca como esencial, especialmente en genómica y cáncer. Este proyecto aplica el aprendizaje supervisado al análisis de expresión génica para clasificar tipos de cáncer y predecir resultados clínicos. La innovación resultante no solo desentraña misterios genéticos, sino que también transforma el enfoque en el diagnóstico y tratamiento del cáncer.</a:t>
            </a:r>
          </a:p>
          <a:p>
            <a:pPr algn="r">
              <a:lnSpc>
                <a:spcPts val="2860"/>
              </a:lnSpc>
            </a:pPr>
          </a:p>
          <a:p>
            <a:pPr algn="r">
              <a:lnSpc>
                <a:spcPts val="2860"/>
              </a:lnSpc>
            </a:pPr>
          </a:p>
          <a:p>
            <a:pPr algn="r">
              <a:lnSpc>
                <a:spcPts val="2860"/>
              </a:lnSpc>
            </a:pPr>
          </a:p>
          <a:p>
            <a:pPr algn="r">
              <a:lnSpc>
                <a:spcPts val="28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692" y="5315038"/>
            <a:ext cx="10053404" cy="6320549"/>
          </a:xfrm>
          <a:custGeom>
            <a:avLst/>
            <a:gdLst/>
            <a:ahLst/>
            <a:cxnLst/>
            <a:rect r="r" b="b" t="t" l="l"/>
            <a:pathLst>
              <a:path h="6320549" w="10053404">
                <a:moveTo>
                  <a:pt x="0" y="0"/>
                </a:moveTo>
                <a:lnTo>
                  <a:pt x="10053404" y="0"/>
                </a:lnTo>
                <a:lnTo>
                  <a:pt x="10053404" y="6320549"/>
                </a:lnTo>
                <a:lnTo>
                  <a:pt x="0" y="632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7763" r="-1175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538" y="3861724"/>
            <a:ext cx="6720213" cy="5442760"/>
            <a:chOff x="0" y="0"/>
            <a:chExt cx="1799530" cy="14574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9530" cy="1457456"/>
            </a:xfrm>
            <a:custGeom>
              <a:avLst/>
              <a:gdLst/>
              <a:ahLst/>
              <a:cxnLst/>
              <a:rect r="r" b="b" t="t" l="l"/>
              <a:pathLst>
                <a:path h="1457456" w="1799530">
                  <a:moveTo>
                    <a:pt x="0" y="0"/>
                  </a:moveTo>
                  <a:lnTo>
                    <a:pt x="1799530" y="0"/>
                  </a:lnTo>
                  <a:lnTo>
                    <a:pt x="1799530" y="1457456"/>
                  </a:lnTo>
                  <a:lnTo>
                    <a:pt x="0" y="145745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99530" cy="1466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163235"/>
            <a:ext cx="6510947" cy="4999204"/>
            <a:chOff x="0" y="0"/>
            <a:chExt cx="8681263" cy="6665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734" t="0" r="33587" b="0"/>
            <a:stretch>
              <a:fillRect/>
            </a:stretch>
          </p:blipFill>
          <p:spPr>
            <a:xfrm flipH="false" flipV="false">
              <a:off x="0" y="0"/>
              <a:ext cx="8681263" cy="666560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590945" y="420580"/>
            <a:ext cx="1452989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Klein Heavy"/>
              </a:rPr>
              <a:t>Conceptos de Aprendizaje Supervisado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8189" y="8076289"/>
            <a:ext cx="6507949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Klein"/>
              </a:rPr>
              <a:t>División de datos para entrenar y probar modelos.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0725" y="3266206"/>
            <a:ext cx="6507949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Klein"/>
              </a:rPr>
              <a:t>Clasificación (etiquetar datos) y regresión (predecir valores continuos).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8189" y="5463287"/>
            <a:ext cx="6507949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Klein"/>
              </a:rPr>
              <a:t>Regresión Lineal, SVM, y Random Forest para clasificar y predecir con datos genéticos.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8189" y="7233793"/>
            <a:ext cx="730233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Conjuntos de entrenamiento y prueba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8189" y="2352664"/>
            <a:ext cx="633302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Tipos de problemas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5652" y="4611752"/>
            <a:ext cx="633302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Algoritmos y modelos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77367" y="4351062"/>
            <a:ext cx="309440" cy="308315"/>
          </a:xfrm>
          <a:custGeom>
            <a:avLst/>
            <a:gdLst/>
            <a:ahLst/>
            <a:cxnLst/>
            <a:rect r="r" b="b" t="t" l="l"/>
            <a:pathLst>
              <a:path h="308315" w="309440">
                <a:moveTo>
                  <a:pt x="0" y="0"/>
                </a:moveTo>
                <a:lnTo>
                  <a:pt x="309440" y="0"/>
                </a:lnTo>
                <a:lnTo>
                  <a:pt x="309440" y="308315"/>
                </a:lnTo>
                <a:lnTo>
                  <a:pt x="0" y="308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rot="0">
            <a:off x="397164" y="9818353"/>
            <a:ext cx="182620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3097893">
            <a:off x="14184045" y="-1438333"/>
            <a:ext cx="8950336" cy="4934066"/>
          </a:xfrm>
          <a:custGeom>
            <a:avLst/>
            <a:gdLst/>
            <a:ahLst/>
            <a:cxnLst/>
            <a:rect r="r" b="b" t="t" l="l"/>
            <a:pathLst>
              <a:path h="4934066" w="8950336">
                <a:moveTo>
                  <a:pt x="0" y="0"/>
                </a:moveTo>
                <a:lnTo>
                  <a:pt x="8950336" y="0"/>
                </a:lnTo>
                <a:lnTo>
                  <a:pt x="8950336" y="4934066"/>
                </a:lnTo>
                <a:lnTo>
                  <a:pt x="0" y="4934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631" t="-6839" r="-27021" b="-34197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692" y="5315038"/>
            <a:ext cx="10053404" cy="6320549"/>
          </a:xfrm>
          <a:custGeom>
            <a:avLst/>
            <a:gdLst/>
            <a:ahLst/>
            <a:cxnLst/>
            <a:rect r="r" b="b" t="t" l="l"/>
            <a:pathLst>
              <a:path h="6320549" w="10053404">
                <a:moveTo>
                  <a:pt x="0" y="0"/>
                </a:moveTo>
                <a:lnTo>
                  <a:pt x="10053404" y="0"/>
                </a:lnTo>
                <a:lnTo>
                  <a:pt x="10053404" y="6320549"/>
                </a:lnTo>
                <a:lnTo>
                  <a:pt x="0" y="632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7763" r="-1175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538" y="3861724"/>
            <a:ext cx="6720213" cy="5442760"/>
            <a:chOff x="0" y="0"/>
            <a:chExt cx="1799530" cy="14574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9530" cy="1457456"/>
            </a:xfrm>
            <a:custGeom>
              <a:avLst/>
              <a:gdLst/>
              <a:ahLst/>
              <a:cxnLst/>
              <a:rect r="r" b="b" t="t" l="l"/>
              <a:pathLst>
                <a:path h="1457456" w="1799530">
                  <a:moveTo>
                    <a:pt x="0" y="0"/>
                  </a:moveTo>
                  <a:lnTo>
                    <a:pt x="1799530" y="0"/>
                  </a:lnTo>
                  <a:lnTo>
                    <a:pt x="1799530" y="1457456"/>
                  </a:lnTo>
                  <a:lnTo>
                    <a:pt x="0" y="145745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99530" cy="1466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163235"/>
            <a:ext cx="6510947" cy="4999204"/>
            <a:chOff x="0" y="0"/>
            <a:chExt cx="8681263" cy="6665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734" t="0" r="33587" b="0"/>
            <a:stretch>
              <a:fillRect/>
            </a:stretch>
          </p:blipFill>
          <p:spPr>
            <a:xfrm flipH="false" flipV="false">
              <a:off x="0" y="0"/>
              <a:ext cx="8681263" cy="666560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590945" y="372493"/>
            <a:ext cx="1452989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Klein Heavy"/>
              </a:rPr>
              <a:t>Conceptos de Aprendizaje Supervisado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8189" y="8076289"/>
            <a:ext cx="7731111" cy="108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Klein"/>
              </a:rPr>
              <a:t>Precisión, recall, F1-Score y matriz de confusión para evaluar la efectividad del modelo en clasificación y predicción.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0725" y="3210943"/>
            <a:ext cx="7477264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Klein"/>
              </a:rPr>
              <a:t>Evitar ajuste excesivo (sobreajuste) y simplicidad extrema (desajuste) para un rendimiento óptimo.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8189" y="5756150"/>
            <a:ext cx="6507949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Klein"/>
              </a:rPr>
              <a:t>Evaluación robusta del modelo utilizando diferentes subconjuntos de datos.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5652" y="7090285"/>
            <a:ext cx="730233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Métricas de Rendimiento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8189" y="2130808"/>
            <a:ext cx="633302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Sobreajuste y Desajuste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5652" y="4611752"/>
            <a:ext cx="633302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Klein"/>
              </a:rPr>
              <a:t>Validación Cruzada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77367" y="4351062"/>
            <a:ext cx="309440" cy="308315"/>
          </a:xfrm>
          <a:custGeom>
            <a:avLst/>
            <a:gdLst/>
            <a:ahLst/>
            <a:cxnLst/>
            <a:rect r="r" b="b" t="t" l="l"/>
            <a:pathLst>
              <a:path h="308315" w="309440">
                <a:moveTo>
                  <a:pt x="0" y="0"/>
                </a:moveTo>
                <a:lnTo>
                  <a:pt x="309440" y="0"/>
                </a:lnTo>
                <a:lnTo>
                  <a:pt x="309440" y="308315"/>
                </a:lnTo>
                <a:lnTo>
                  <a:pt x="0" y="308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rot="0">
            <a:off x="397164" y="9818353"/>
            <a:ext cx="182620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3097893">
            <a:off x="14184045" y="-1438333"/>
            <a:ext cx="8950336" cy="4934066"/>
          </a:xfrm>
          <a:custGeom>
            <a:avLst/>
            <a:gdLst/>
            <a:ahLst/>
            <a:cxnLst/>
            <a:rect r="r" b="b" t="t" l="l"/>
            <a:pathLst>
              <a:path h="4934066" w="8950336">
                <a:moveTo>
                  <a:pt x="0" y="0"/>
                </a:moveTo>
                <a:lnTo>
                  <a:pt x="8950336" y="0"/>
                </a:lnTo>
                <a:lnTo>
                  <a:pt x="8950336" y="4934066"/>
                </a:lnTo>
                <a:lnTo>
                  <a:pt x="0" y="4934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631" t="-6839" r="-27021" b="-34197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2337999" y="3429661"/>
            <a:ext cx="10092758" cy="8061837"/>
          </a:xfrm>
          <a:custGeom>
            <a:avLst/>
            <a:gdLst/>
            <a:ahLst/>
            <a:cxnLst/>
            <a:rect r="r" b="b" t="t" l="l"/>
            <a:pathLst>
              <a:path h="8061837" w="10092758">
                <a:moveTo>
                  <a:pt x="0" y="8061837"/>
                </a:moveTo>
                <a:lnTo>
                  <a:pt x="10092758" y="8061837"/>
                </a:lnTo>
                <a:lnTo>
                  <a:pt x="10092758" y="0"/>
                </a:lnTo>
                <a:lnTo>
                  <a:pt x="0" y="0"/>
                </a:lnTo>
                <a:lnTo>
                  <a:pt x="0" y="80618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072" b="-1746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398389" cy="2230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8389" cy="2230169"/>
            </a:xfrm>
            <a:custGeom>
              <a:avLst/>
              <a:gdLst/>
              <a:ahLst/>
              <a:cxnLst/>
              <a:rect r="r" b="b" t="t" l="l"/>
              <a:pathLst>
                <a:path h="2230169" w="4398389">
                  <a:moveTo>
                    <a:pt x="0" y="0"/>
                  </a:moveTo>
                  <a:lnTo>
                    <a:pt x="4398389" y="0"/>
                  </a:lnTo>
                  <a:lnTo>
                    <a:pt x="4398389" y="2230169"/>
                  </a:lnTo>
                  <a:lnTo>
                    <a:pt x="0" y="223016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398389" cy="223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43723"/>
            <a:ext cx="125846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Klein Bold"/>
              </a:rPr>
              <a:t>Metodología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6850" y="3907931"/>
            <a:ext cx="9938947" cy="359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Cargue de datos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Filtro de columnas y variables para crear un conjunto de entrenamiento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Modelo SVM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Modelo de regresión logística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Modelo KNN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Klein"/>
              </a:rPr>
              <a:t>Modelo de arboles de decisiones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60288" y="1363465"/>
            <a:ext cx="380951" cy="379566"/>
          </a:xfrm>
          <a:custGeom>
            <a:avLst/>
            <a:gdLst/>
            <a:ahLst/>
            <a:cxnLst/>
            <a:rect r="r" b="b" t="t" l="l"/>
            <a:pathLst>
              <a:path h="379566" w="380951">
                <a:moveTo>
                  <a:pt x="0" y="0"/>
                </a:moveTo>
                <a:lnTo>
                  <a:pt x="380951" y="0"/>
                </a:lnTo>
                <a:lnTo>
                  <a:pt x="380951" y="379566"/>
                </a:lnTo>
                <a:lnTo>
                  <a:pt x="0" y="37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6502" y="2971141"/>
            <a:ext cx="10654693" cy="8532761"/>
          </a:xfrm>
          <a:custGeom>
            <a:avLst/>
            <a:gdLst/>
            <a:ahLst/>
            <a:cxnLst/>
            <a:rect r="r" b="b" t="t" l="l"/>
            <a:pathLst>
              <a:path h="8532761" w="10654693">
                <a:moveTo>
                  <a:pt x="0" y="0"/>
                </a:moveTo>
                <a:lnTo>
                  <a:pt x="10654693" y="0"/>
                </a:lnTo>
                <a:lnTo>
                  <a:pt x="10654693" y="8532761"/>
                </a:lnTo>
                <a:lnTo>
                  <a:pt x="0" y="853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452" t="-316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20953" y="2666674"/>
            <a:ext cx="8981197" cy="6591626"/>
            <a:chOff x="0" y="0"/>
            <a:chExt cx="2433847" cy="1786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3847" cy="1786289"/>
            </a:xfrm>
            <a:custGeom>
              <a:avLst/>
              <a:gdLst/>
              <a:ahLst/>
              <a:cxnLst/>
              <a:rect r="r" b="b" t="t" l="l"/>
              <a:pathLst>
                <a:path h="1786289" w="2433847">
                  <a:moveTo>
                    <a:pt x="0" y="0"/>
                  </a:moveTo>
                  <a:lnTo>
                    <a:pt x="2433847" y="0"/>
                  </a:lnTo>
                  <a:lnTo>
                    <a:pt x="2433847" y="1786289"/>
                  </a:lnTo>
                  <a:lnTo>
                    <a:pt x="0" y="178628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433847" cy="1795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503910" y="3312475"/>
            <a:ext cx="8756597" cy="11300751"/>
          </a:xfrm>
          <a:custGeom>
            <a:avLst/>
            <a:gdLst/>
            <a:ahLst/>
            <a:cxnLst/>
            <a:rect r="r" b="b" t="t" l="l"/>
            <a:pathLst>
              <a:path h="11300751" w="8756597">
                <a:moveTo>
                  <a:pt x="0" y="0"/>
                </a:moveTo>
                <a:lnTo>
                  <a:pt x="8756598" y="0"/>
                </a:lnTo>
                <a:lnTo>
                  <a:pt x="8756598" y="11300750"/>
                </a:lnTo>
                <a:lnTo>
                  <a:pt x="0" y="1130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927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90756" y="2931389"/>
            <a:ext cx="278386" cy="277374"/>
          </a:xfrm>
          <a:custGeom>
            <a:avLst/>
            <a:gdLst/>
            <a:ahLst/>
            <a:cxnLst/>
            <a:rect r="r" b="b" t="t" l="l"/>
            <a:pathLst>
              <a:path h="277374" w="278386">
                <a:moveTo>
                  <a:pt x="0" y="0"/>
                </a:moveTo>
                <a:lnTo>
                  <a:pt x="278387" y="0"/>
                </a:lnTo>
                <a:lnTo>
                  <a:pt x="278387" y="277374"/>
                </a:lnTo>
                <a:lnTo>
                  <a:pt x="0" y="277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90756" y="6308254"/>
            <a:ext cx="278386" cy="277374"/>
          </a:xfrm>
          <a:custGeom>
            <a:avLst/>
            <a:gdLst/>
            <a:ahLst/>
            <a:cxnLst/>
            <a:rect r="r" b="b" t="t" l="l"/>
            <a:pathLst>
              <a:path h="277374" w="278386">
                <a:moveTo>
                  <a:pt x="0" y="0"/>
                </a:moveTo>
                <a:lnTo>
                  <a:pt x="278387" y="0"/>
                </a:lnTo>
                <a:lnTo>
                  <a:pt x="278387" y="277374"/>
                </a:lnTo>
                <a:lnTo>
                  <a:pt x="0" y="277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9358" y="5074210"/>
            <a:ext cx="9202792" cy="3888640"/>
          </a:xfrm>
          <a:custGeom>
            <a:avLst/>
            <a:gdLst/>
            <a:ahLst/>
            <a:cxnLst/>
            <a:rect r="r" b="b" t="t" l="l"/>
            <a:pathLst>
              <a:path h="3888640" w="9202792">
                <a:moveTo>
                  <a:pt x="0" y="0"/>
                </a:moveTo>
                <a:lnTo>
                  <a:pt x="9202792" y="0"/>
                </a:lnTo>
                <a:lnTo>
                  <a:pt x="9202792" y="3888640"/>
                </a:lnTo>
                <a:lnTo>
                  <a:pt x="0" y="3888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34831" y="262076"/>
            <a:ext cx="9167319" cy="3810805"/>
          </a:xfrm>
          <a:custGeom>
            <a:avLst/>
            <a:gdLst/>
            <a:ahLst/>
            <a:cxnLst/>
            <a:rect r="r" b="b" t="t" l="l"/>
            <a:pathLst>
              <a:path h="3810805" w="9167319">
                <a:moveTo>
                  <a:pt x="0" y="0"/>
                </a:moveTo>
                <a:lnTo>
                  <a:pt x="9167319" y="0"/>
                </a:lnTo>
                <a:lnTo>
                  <a:pt x="9167319" y="3810805"/>
                </a:lnTo>
                <a:lnTo>
                  <a:pt x="0" y="3810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8263" y="3060551"/>
            <a:ext cx="719225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Klein Heavy"/>
              </a:rPr>
              <a:t>Resultados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8020" y="6518953"/>
            <a:ext cx="17847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BRCA_PT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89530" y="1843946"/>
            <a:ext cx="31017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BRCA_NORMAL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2337999" y="3429661"/>
            <a:ext cx="10092758" cy="8061837"/>
          </a:xfrm>
          <a:custGeom>
            <a:avLst/>
            <a:gdLst/>
            <a:ahLst/>
            <a:cxnLst/>
            <a:rect r="r" b="b" t="t" l="l"/>
            <a:pathLst>
              <a:path h="8061837" w="10092758">
                <a:moveTo>
                  <a:pt x="0" y="8061837"/>
                </a:moveTo>
                <a:lnTo>
                  <a:pt x="10092758" y="8061837"/>
                </a:lnTo>
                <a:lnTo>
                  <a:pt x="10092758" y="0"/>
                </a:lnTo>
                <a:lnTo>
                  <a:pt x="0" y="0"/>
                </a:lnTo>
                <a:lnTo>
                  <a:pt x="0" y="80618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072" b="-1746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398389" cy="2230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8389" cy="2230169"/>
            </a:xfrm>
            <a:custGeom>
              <a:avLst/>
              <a:gdLst/>
              <a:ahLst/>
              <a:cxnLst/>
              <a:rect r="r" b="b" t="t" l="l"/>
              <a:pathLst>
                <a:path h="2230169" w="4398389">
                  <a:moveTo>
                    <a:pt x="0" y="0"/>
                  </a:moveTo>
                  <a:lnTo>
                    <a:pt x="4398389" y="0"/>
                  </a:lnTo>
                  <a:lnTo>
                    <a:pt x="4398389" y="2230169"/>
                  </a:lnTo>
                  <a:lnTo>
                    <a:pt x="0" y="223016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398389" cy="223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9750" y="1585334"/>
            <a:ext cx="125846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Klein Bold"/>
              </a:rPr>
              <a:t>Conclusión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8380" y="3952205"/>
            <a:ext cx="12846892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Klein"/>
              </a:rPr>
              <a:t>La aplicación exitosa de algoritmos en datos de expresión genética permitió identificar tipos de cáncer y predecir resultados clínicos con alta precisión. Para científicos de datos e ingenieros de aprendizaje, esta capacidad no solo representa avances profesionales, sino una contribución vital para mejorar la salud. La combinación de ciencia de datos, aprendizaje automático y genómica puede liderar la evolución hacia una atención médica más personalizada y efectiva, abriendo puertas a futuras investigaciones y aplicaciones en medicina de precisión.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60288" y="1363465"/>
            <a:ext cx="380951" cy="379566"/>
          </a:xfrm>
          <a:custGeom>
            <a:avLst/>
            <a:gdLst/>
            <a:ahLst/>
            <a:cxnLst/>
            <a:rect r="r" b="b" t="t" l="l"/>
            <a:pathLst>
              <a:path h="379566" w="380951">
                <a:moveTo>
                  <a:pt x="0" y="0"/>
                </a:moveTo>
                <a:lnTo>
                  <a:pt x="380951" y="0"/>
                </a:lnTo>
                <a:lnTo>
                  <a:pt x="380951" y="379566"/>
                </a:lnTo>
                <a:lnTo>
                  <a:pt x="0" y="37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DAF08wEOEIc</dc:identifier>
  <dcterms:modified xsi:type="dcterms:W3CDTF">2011-08-01T06:04:30Z</dcterms:modified>
  <cp:revision>1</cp:revision>
  <dc:title>Presentación de investigación tecnología digital moderna negro y aguamarina</dc:title>
</cp:coreProperties>
</file>